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1" r:id="rId4"/>
    <p:sldId id="258" r:id="rId5"/>
    <p:sldId id="262" r:id="rId6"/>
    <p:sldId id="259" r:id="rId7"/>
    <p:sldId id="263" r:id="rId8"/>
    <p:sldId id="264" r:id="rId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/>
    <p:restoredTop sz="94673"/>
  </p:normalViewPr>
  <p:slideViewPr>
    <p:cSldViewPr snapToGrid="0" snapToObjects="1">
      <p:cViewPr varScale="1">
        <p:scale>
          <a:sx n="132" d="100"/>
          <a:sy n="132" d="100"/>
        </p:scale>
        <p:origin x="4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A1F2-3EF1-5647-8708-2E2FA05B73D7}" type="datetimeFigureOut">
              <a:rPr lang="en-KR" smtClean="0"/>
              <a:t>2022/05/10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F6A1-2181-E44F-8C5D-F37FDCCA76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55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457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11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4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758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11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57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4733-FE0C-6549-AF2B-AD0C2E59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F53C7-4DAE-2447-812D-D9FA4DCA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6299-3750-B74C-8904-7C6DE035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327F-F413-6E4A-9482-C431EC6B3961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9562-DA84-C845-9838-08A32B66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574C-C103-FC41-8C26-E7046448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221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ADBA-4A63-E94F-B68B-0A19324E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9270-2F23-0941-874F-B5CEBA593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98623" y="449263"/>
            <a:ext cx="7705644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54FC-EEA5-F044-885F-E294FC77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73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6A0BA-9476-9B44-AC66-7CFFE019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2C58-0760-E84C-A292-43E031537466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3B18-28EB-D249-8A21-FD662BCD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83D0C-A96A-AC4F-BA44-14A13554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401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E2E8-A24E-8742-9A72-D9EBCDB4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64C5A-23B6-7147-B179-1FEEEFA8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80250-8C5A-EE44-B26C-B7256547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DCC3-554F-534A-906C-9CF20AF37EFC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7F8F-F711-B447-85FD-2CC70D9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1EE6-2254-C845-A358-50D62C76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437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1889F-7C33-664A-A172-F2E683704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87872" y="365125"/>
            <a:ext cx="139909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C731A-D806-B94A-9B1A-EBE46E01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5032" y="365125"/>
            <a:ext cx="1024929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0BA5-AE22-9D40-B943-D050E8A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A25F-E9CB-8D4C-BF15-8D331636665E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2E0A-2520-D14C-BB4C-4E459880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0484-0360-4848-84AF-55A7BE90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999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7E5-8BD5-DD45-B98D-6BA87C6B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80" y="748526"/>
            <a:ext cx="1183064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243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0680" y="1572768"/>
            <a:ext cx="3531779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97D57-709E-B34F-969A-9798396024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38600" y="1572768"/>
            <a:ext cx="7972720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2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  <a:p>
            <a:pPr lvl="0"/>
            <a:r>
              <a:rPr lang="en-US" dirty="0"/>
              <a:t>Subsection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7C0502-D7F6-8840-A010-3CDAF14F44E2}"/>
              </a:ext>
            </a:extLst>
          </p:cNvPr>
          <p:cNvCxnSpPr>
            <a:cxnSpLocks/>
          </p:cNvCxnSpPr>
          <p:nvPr userDrawn="1"/>
        </p:nvCxnSpPr>
        <p:spPr>
          <a:xfrm>
            <a:off x="3877056" y="1572768"/>
            <a:ext cx="0" cy="37398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2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7B02-18DC-2A4E-8148-C2293193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1FEBD-1705-8B4E-AE35-7DFF17042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59AD-3BF9-0148-B70E-7E6C86A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83BD9-B3D0-5E48-8F08-1A4ACE094536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5E16-34E0-844C-ABE9-534B2CB4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17FA7-0846-B541-8837-0401E861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01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F5AE-4F3E-B245-9C90-64C68F6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F439-16A8-8D46-A10A-7C19DA8B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680" y="748526"/>
            <a:ext cx="583912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21509-EE28-7C40-B261-14BDE8D7C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48526"/>
            <a:ext cx="5839119" cy="5428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110F9-7023-D44E-AD5D-58612E3E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F5C7-54C4-6645-9EE3-9F269F9B173B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5BA8E-9EA6-1A43-AF91-EC84DEFB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F7C6-51CC-2E4A-B2BD-6EF96B48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65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95664-EA2F-3746-80B9-1FC56F73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5816895" cy="61200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167A6-2592-474F-9417-D507B3BBF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80" y="1360526"/>
            <a:ext cx="5816895" cy="4829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7EDF6-D959-5348-BF67-FCC6EFD4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48525"/>
            <a:ext cx="5816894" cy="612001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2B13-5BC1-344D-A788-95CF36E35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0526"/>
            <a:ext cx="5816894" cy="4829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4FE3B-DFCB-4245-BF0E-5FD126CE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FC9-96EC-3E4B-8312-BA63C04AA883}" type="datetime1">
              <a:rPr lang="en-US" smtClean="0"/>
              <a:t>5/10/22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9866-2CB5-4240-BC8A-520A077A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F0842-9A12-1F46-9F7A-111202F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BEAE3C-9883-4F46-A4E2-465E059CC215}"/>
              </a:ext>
            </a:extLst>
          </p:cNvPr>
          <p:cNvSpPr txBox="1">
            <a:spLocks/>
          </p:cNvSpPr>
          <p:nvPr userDrawn="1"/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7001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55FB-0462-FF4E-BFEC-525BEA4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42DBF-063A-9343-B85F-3FC67F9B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854-6311-3249-8785-78040DD209E6}" type="datetime1">
              <a:rPr lang="en-US" smtClean="0"/>
              <a:t>5/10/22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7202-A954-9D4B-A5C8-14BB841E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8408-2F7D-F244-B4C2-A916C9B7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32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BDE12-2A98-2E47-A7EC-90BC30BF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A7E6-8DE1-9940-89D7-DA48047E0E55}" type="datetime1">
              <a:rPr lang="en-US" smtClean="0"/>
              <a:t>5/10/22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71C6-E2D5-8A45-8D28-8761E065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3749-2064-2745-AC35-195E2EC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55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6A3A-2A2E-3148-B597-89B8BAAB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0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E644-79C3-1144-84E4-4D68780E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476" y="449263"/>
            <a:ext cx="769384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955B9-14CC-EE44-9E34-FB672D6E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16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0949-D0E4-1640-8AED-145E407F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CE44-2216-DC4B-A2E3-DC2F3AC98456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6F9EA-AA96-8A4D-8F84-85D110DE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A331-17F5-9047-AF00-06B5BF1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992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C9CFF-CF3F-EF4A-A3C8-399692F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C5159-EBF9-3541-BC79-D161B971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11830640" cy="542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C65C-5EA6-6D41-8DF5-45320ACC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6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5049C62-91BD-0F4F-AA74-84E8AA26DF35}" type="datetime1">
              <a:rPr lang="en-US" smtClean="0"/>
              <a:pPr/>
              <a:t>5/10/22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452B-64CE-0743-97A5-11C9D8B24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D87C-5B30-1842-8FB8-64AEC01E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DE8B69A-B7DB-1441-B197-47FFE3FD8EBF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6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A99C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alab.lisn.upsaclay.fr/competitions/480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KU-AutoLab-VSW/ece5759_homewo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AABE1-1DBF-A657-9612-E669C0769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Control (ECE5759) Final </a:t>
            </a:r>
            <a:r>
              <a:rPr lang="en-US"/>
              <a:t>Term Project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3BD1CD-E8B7-7DB2-F339-3299811A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Detection in </a:t>
            </a:r>
            <a:r>
              <a:rPr lang="en-US"/>
              <a:t>Aerial 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0250-B9C0-6A0B-1569-A6AC10F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02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Detection:</a:t>
            </a:r>
          </a:p>
          <a:p>
            <a:pPr lvl="1"/>
            <a:r>
              <a:rPr lang="en-US" dirty="0"/>
              <a:t>Object detection is the task of detecting instances of objects of a certain class within an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detected objects are usually marked with a bounding boxes along with a confidence score and a class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2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48EB-A69C-F59E-9671-ED159C6D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35" y="2868930"/>
            <a:ext cx="3815220" cy="3641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Comparison Between Single Object Localization and Object Detection">
            <a:extLst>
              <a:ext uri="{FF2B5EF4-FFF2-40B4-BE49-F238E27FC236}">
                <a16:creationId xmlns:a16="http://schemas.microsoft.com/office/drawing/2014/main" id="{DFCC0C38-A6A4-AEC8-2EAB-78FC0DAE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/>
          <a:stretch/>
        </p:blipFill>
        <p:spPr bwMode="auto">
          <a:xfrm>
            <a:off x="321945" y="3669030"/>
            <a:ext cx="6496050" cy="284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3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3</a:t>
            </a:fld>
            <a:endParaRPr lang="en-KR"/>
          </a:p>
        </p:txBody>
      </p:sp>
      <p:pic>
        <p:nvPicPr>
          <p:cNvPr id="6" name="Lane and object detection (Yolo V5 &amp; openCV)">
            <a:hlinkClick r:id="" action="ppaction://media"/>
            <a:extLst>
              <a:ext uri="{FF2B5EF4-FFF2-40B4-BE49-F238E27FC236}">
                <a16:creationId xmlns:a16="http://schemas.microsoft.com/office/drawing/2014/main" id="{7910ADB4-1864-65B7-1BB1-502440057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0475" y="1468259"/>
            <a:ext cx="8251049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YOLOv5:</a:t>
            </a:r>
          </a:p>
          <a:p>
            <a:pPr lvl="1"/>
            <a:r>
              <a:rPr lang="en-US" dirty="0"/>
              <a:t>YOLOv5 is a family of object detection architectures and models that is famous for its robust performance and high throughput.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4</a:t>
            </a:fld>
            <a:endParaRPr lang="en-KR"/>
          </a:p>
        </p:txBody>
      </p:sp>
      <p:pic>
        <p:nvPicPr>
          <p:cNvPr id="2050" name="Picture 2" descr="YOLOv5 Models">
            <a:extLst>
              <a:ext uri="{FF2B5EF4-FFF2-40B4-BE49-F238E27FC236}">
                <a16:creationId xmlns:a16="http://schemas.microsoft.com/office/drawing/2014/main" id="{0CA7AF70-413C-B49B-D5B7-BC734488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" y="2977678"/>
            <a:ext cx="9700260" cy="33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5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BEB16D-E182-E864-EE4E-8D07897C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32" y="3429000"/>
            <a:ext cx="9385935" cy="32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VisDrone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Drones, or general UAVs, equipped with cameras have been fast deployed to a wide range of applications, including agricultural, aerial photography, fast delivery, and surveillance. </a:t>
            </a:r>
          </a:p>
          <a:p>
            <a:pPr lvl="1"/>
            <a:r>
              <a:rPr lang="en-US" dirty="0"/>
              <a:t>Automatic understanding of visual data collected from these platforms become highly demanding, which brings computer vision to drones more and more closely.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2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  <a:p>
            <a:pPr lvl="1"/>
            <a:r>
              <a:rPr lang="en-US" dirty="0"/>
              <a:t>In this homework, you will learn how to use YOLO object detection models on real-world surveillance datasets.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job is to perform training and testing YOLOv5 models on the given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model, data, training, and testing pipelines have been provided.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adjust some parameters to make the training faster or to obtain higher accuracy.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69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You must try to train and obtain the highest accuracy on the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You must make prepare a submission file of the test-set:</a:t>
            </a:r>
          </a:p>
          <a:p>
            <a:pPr lvl="2"/>
            <a:r>
              <a:rPr lang="en-US" dirty="0"/>
              <a:t>Run prediction scripts in the </a:t>
            </a:r>
            <a:r>
              <a:rPr lang="en-US" dirty="0" err="1"/>
              <a:t>Jupyter</a:t>
            </a:r>
            <a:r>
              <a:rPr lang="en-US" dirty="0"/>
              <a:t> Notebook and obtain the results (.txt file) for each image.</a:t>
            </a:r>
          </a:p>
          <a:p>
            <a:pPr lvl="2"/>
            <a:r>
              <a:rPr lang="en-US" dirty="0"/>
              <a:t>Compress everything to a single zip file and rename it to: </a:t>
            </a:r>
            <a:r>
              <a:rPr lang="en-US" dirty="0" err="1"/>
              <a:t>student_id.zip</a:t>
            </a:r>
            <a:endParaRPr lang="en-US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In the end, we will select the best result among all trials of each student.</a:t>
            </a:r>
          </a:p>
          <a:p>
            <a:pPr lvl="1"/>
            <a:endParaRPr lang="en-US" sz="2000" dirty="0"/>
          </a:p>
          <a:p>
            <a:r>
              <a:rPr lang="en-US" dirty="0"/>
              <a:t>How to submit:</a:t>
            </a:r>
          </a:p>
          <a:p>
            <a:pPr lvl="1"/>
            <a:r>
              <a:rPr lang="en-US" b="1" dirty="0"/>
              <a:t>Submission link</a:t>
            </a:r>
            <a:r>
              <a:rPr lang="en-US" dirty="0"/>
              <a:t>: </a:t>
            </a:r>
            <a:r>
              <a:rPr lang="en-US" dirty="0">
                <a:hlinkClick r:id="rId3"/>
              </a:rPr>
              <a:t>https://codalab.lisn.upsaclay.fr/competitions/4806</a:t>
            </a:r>
            <a:endParaRPr lang="en-US" dirty="0"/>
          </a:p>
          <a:p>
            <a:pPr lvl="2"/>
            <a:r>
              <a:rPr lang="en-US" b="1" dirty="0"/>
              <a:t>Register using school email account (No exception)</a:t>
            </a:r>
          </a:p>
          <a:p>
            <a:pPr lvl="2"/>
            <a:r>
              <a:rPr lang="en-US" dirty="0"/>
              <a:t>Max total submissions: 100</a:t>
            </a:r>
          </a:p>
          <a:p>
            <a:pPr lvl="2"/>
            <a:r>
              <a:rPr lang="en-US" dirty="0"/>
              <a:t>Max submissions per day: 10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Deadline</a:t>
            </a:r>
            <a:r>
              <a:rPr lang="en-US" dirty="0"/>
              <a:t>: 11:59 PM on May 30,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970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14F7-33A1-CCA2-C0A9-4651B9D0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0FBF-6C6A-F952-4859-8373CAD8C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Prerequisite:</a:t>
            </a:r>
          </a:p>
          <a:p>
            <a:pPr lvl="1"/>
            <a:r>
              <a:rPr lang="en-US" dirty="0"/>
              <a:t>OS: Ubuntu 20.04 / 22.04</a:t>
            </a:r>
          </a:p>
          <a:p>
            <a:pPr lvl="1"/>
            <a:r>
              <a:rPr lang="en-US" dirty="0"/>
              <a:t>Environment: Python&gt;=3.9.0 and </a:t>
            </a:r>
            <a:r>
              <a:rPr lang="en-US" dirty="0" err="1"/>
              <a:t>PyTorch</a:t>
            </a:r>
            <a:r>
              <a:rPr lang="en-US" dirty="0"/>
              <a:t>&gt;=1.11.0 with anaconda (Recommend)</a:t>
            </a:r>
          </a:p>
          <a:p>
            <a:pPr lvl="1"/>
            <a:r>
              <a:rPr lang="en-US" dirty="0"/>
              <a:t>Editor: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  <a:p>
            <a:r>
              <a:rPr lang="en-US" dirty="0"/>
              <a:t>Link: </a:t>
            </a:r>
          </a:p>
          <a:p>
            <a:pPr lvl="1"/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 and follow the instruction there.</a:t>
            </a:r>
          </a:p>
          <a:p>
            <a:pPr lvl="1"/>
            <a:r>
              <a:rPr lang="en-US" dirty="0">
                <a:hlinkClick r:id="rId2"/>
              </a:rPr>
              <a:t>https://github.com/SKKU-AutoLab-VSW/ece5759_homework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BC34D-E7DC-4823-57A7-28DBF2A3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15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EFE"/>
      </a:lt1>
      <a:dk2>
        <a:srgbClr val="000000"/>
      </a:dk2>
      <a:lt2>
        <a:srgbClr val="FFFEFE"/>
      </a:lt2>
      <a:accent1>
        <a:srgbClr val="3998C2"/>
      </a:accent1>
      <a:accent2>
        <a:srgbClr val="DD423A"/>
      </a:accent2>
      <a:accent3>
        <a:srgbClr val="854C9A"/>
      </a:accent3>
      <a:accent4>
        <a:srgbClr val="D4C35D"/>
      </a:accent4>
      <a:accent5>
        <a:srgbClr val="8FAD8D"/>
      </a:accent5>
      <a:accent6>
        <a:srgbClr val="73757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413</Words>
  <Application>Microsoft Macintosh PowerPoint</Application>
  <PresentationFormat>Widescreen</PresentationFormat>
  <Paragraphs>65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Intelligent Control (ECE5759) Final Term Project</vt:lpstr>
      <vt:lpstr>Object Detection</vt:lpstr>
      <vt:lpstr>Object Detection</vt:lpstr>
      <vt:lpstr>Overview</vt:lpstr>
      <vt:lpstr>Overview</vt:lpstr>
      <vt:lpstr>Tasks &amp; Goals</vt:lpstr>
      <vt:lpstr>Tasks &amp; Goals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</dc:creator>
  <cp:lastModifiedBy>Pham Long</cp:lastModifiedBy>
  <cp:revision>124</cp:revision>
  <dcterms:created xsi:type="dcterms:W3CDTF">2022-04-14T06:29:47Z</dcterms:created>
  <dcterms:modified xsi:type="dcterms:W3CDTF">2022-05-10T05:29:18Z</dcterms:modified>
</cp:coreProperties>
</file>